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svm" ContentType="image/unknown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handoutMasterIdLst>
    <p:handoutMasterId r:id="rId11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7559675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72047879-3AE7-4CC6-BBAD-A76E0023B510}" type="slidenum">
              <a:t>‹#›</a:t>
            </a:fld>
            <a:endParaRPr lang="de-DE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445991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zxx-none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lvl="0" rtl="0" hangingPunct="0">
              <a:buNone/>
              <a:tabLst/>
              <a:defRPr lang="zx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zxx-none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lvl="0" algn="r" rtl="0" hangingPunct="0">
              <a:buNone/>
              <a:tabLst/>
              <a:defRPr lang="zx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zxx-non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>
            <a:lvl1pPr lvl="0" rtl="0" hangingPunct="0">
              <a:buNone/>
              <a:tabLst/>
              <a:defRPr lang="zx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zxx-non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>
            <a:lvl1pPr lvl="0" algn="r" rtl="0" hangingPunct="0">
              <a:buNone/>
              <a:tabLst/>
              <a:defRPr lang="zx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fld id="{4A5BE8A6-D8A6-4E29-A8F5-A3D5042FDC3F}" type="slidenum">
              <a:t>‹#›</a:t>
            </a:fld>
            <a:endParaRPr lang="zxx-none"/>
          </a:p>
        </p:txBody>
      </p:sp>
    </p:spTree>
    <p:extLst>
      <p:ext uri="{BB962C8B-B14F-4D97-AF65-F5344CB8AC3E}">
        <p14:creationId xmlns:p14="http://schemas.microsoft.com/office/powerpoint/2010/main" val="3140326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zxx-none" sz="2000" b="0" i="0" u="none" strike="noStrike" kern="1200">
        <a:ln>
          <a:noFill/>
        </a:ln>
        <a:latin typeface="Arial" pitchFamily="18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E0ABACAE-5579-4B46-AD68-7FB0668ADDE8}" type="slidenum">
              <a:t>1</a:t>
            </a:fld>
            <a:endParaRPr lang="zxx-none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3800" cy="370044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>
            <a:spAutoFit/>
          </a:bodyPr>
          <a:lstStyle/>
          <a:p>
            <a:endParaRPr lang="de-DE" sz="2400">
              <a:solidFill>
                <a:srgbClr val="000000"/>
              </a:solidFill>
              <a:latin typeface="Thorndale" pitchFamily="1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E24C8622-7820-4213-8777-B4F2254CE259}" type="slidenum">
              <a:t>2</a:t>
            </a:fld>
            <a:endParaRPr lang="zxx-none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3800" cy="370044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>
            <a:spAutoFit/>
          </a:bodyPr>
          <a:lstStyle/>
          <a:p>
            <a:endParaRPr lang="de-DE" sz="2400">
              <a:solidFill>
                <a:srgbClr val="000000"/>
              </a:solidFill>
              <a:latin typeface="Thorndale" pitchFamily="1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38451F86-92AA-47B2-927F-C87D6BB9956E}" type="slidenum">
              <a:t>3</a:t>
            </a:fld>
            <a:endParaRPr lang="zxx-none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3800" cy="370044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>
            <a:spAutoFit/>
          </a:bodyPr>
          <a:lstStyle/>
          <a:p>
            <a:endParaRPr lang="de-DE" sz="2400">
              <a:solidFill>
                <a:srgbClr val="000000"/>
              </a:solidFill>
              <a:latin typeface="Thorndale" pitchFamily="1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22238C92-BA0C-4FF3-BF0B-625724112EBD}" type="slidenum">
              <a:t>4</a:t>
            </a:fld>
            <a:endParaRPr lang="zxx-none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3800" cy="370044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/>
          <a:lstStyle/>
          <a:p>
            <a:endParaRPr lang="de-DE" sz="2400">
              <a:solidFill>
                <a:srgbClr val="000000"/>
              </a:solidFill>
              <a:latin typeface="Thorndale" pitchFamily="1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8BF37F83-6365-457F-B08F-C9A638F3AEC9}" type="slidenum">
              <a:t>5</a:t>
            </a:fld>
            <a:endParaRPr lang="zxx-none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3800" cy="370044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/>
          <a:lstStyle/>
          <a:p>
            <a:endParaRPr lang="de-DE" sz="2400">
              <a:solidFill>
                <a:srgbClr val="000000"/>
              </a:solidFill>
              <a:latin typeface="Thorndale" pitchFamily="1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B0C5E4B7-BF3F-40A1-9C8B-BD60319EA874}" type="slidenum">
              <a:t>6</a:t>
            </a:fld>
            <a:endParaRPr lang="zxx-none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3800" cy="370044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/>
          <a:lstStyle/>
          <a:p>
            <a:endParaRPr lang="de-DE" sz="2400">
              <a:solidFill>
                <a:srgbClr val="000000"/>
              </a:solidFill>
              <a:latin typeface="Thorndale" pitchFamily="1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1DE89EC3-23B7-4484-80D5-6916F7C1D67C}" type="slidenum">
              <a:t>7</a:t>
            </a:fld>
            <a:endParaRPr lang="zxx-none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3800" cy="370044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/>
          <a:lstStyle/>
          <a:p>
            <a:endParaRPr lang="de-DE" sz="2400">
              <a:solidFill>
                <a:srgbClr val="000000"/>
              </a:solidFill>
              <a:latin typeface="Thorndale" pitchFamily="1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5AFDC8D-EE50-4A66-AE50-B133EC8B83A8}" type="slidenum">
              <a:t>‹#›</a:t>
            </a:fld>
            <a:endParaRPr lang="zxx-none"/>
          </a:p>
        </p:txBody>
      </p:sp>
    </p:spTree>
    <p:extLst>
      <p:ext uri="{BB962C8B-B14F-4D97-AF65-F5344CB8AC3E}">
        <p14:creationId xmlns:p14="http://schemas.microsoft.com/office/powerpoint/2010/main" val="35330050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7D06EA6-45EB-4F8B-ADAA-0C5A3FCAAD65}" type="slidenum">
              <a:t>‹#›</a:t>
            </a:fld>
            <a:endParaRPr lang="zxx-none"/>
          </a:p>
        </p:txBody>
      </p:sp>
    </p:spTree>
    <p:extLst>
      <p:ext uri="{BB962C8B-B14F-4D97-AF65-F5344CB8AC3E}">
        <p14:creationId xmlns:p14="http://schemas.microsoft.com/office/powerpoint/2010/main" val="34176538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E58A11F-142E-456A-A3A5-1ED8995E1216}" type="slidenum">
              <a:t>‹#›</a:t>
            </a:fld>
            <a:endParaRPr lang="zxx-none"/>
          </a:p>
        </p:txBody>
      </p:sp>
    </p:spTree>
    <p:extLst>
      <p:ext uri="{BB962C8B-B14F-4D97-AF65-F5344CB8AC3E}">
        <p14:creationId xmlns:p14="http://schemas.microsoft.com/office/powerpoint/2010/main" val="34540727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5029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7157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8587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325" y="2138363"/>
            <a:ext cx="4132263" cy="4762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6988" y="2138363"/>
            <a:ext cx="4133850" cy="4762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4732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3221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8279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4583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75046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C30C763-5030-4B33-8008-FA7DC2E19137}" type="slidenum">
              <a:t>‹#›</a:t>
            </a:fld>
            <a:endParaRPr lang="zxx-none"/>
          </a:p>
        </p:txBody>
      </p:sp>
    </p:spTree>
    <p:extLst>
      <p:ext uri="{BB962C8B-B14F-4D97-AF65-F5344CB8AC3E}">
        <p14:creationId xmlns:p14="http://schemas.microsoft.com/office/powerpoint/2010/main" val="2688857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852009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747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7725" y="700088"/>
            <a:ext cx="2151063" cy="6200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1363" y="700088"/>
            <a:ext cx="6303962" cy="62007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0176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DA8EDC7-CB35-4E3A-8AA8-AD3EB6D4BE8C}" type="slidenum">
              <a:t>‹#›</a:t>
            </a:fld>
            <a:endParaRPr lang="zxx-none"/>
          </a:p>
        </p:txBody>
      </p:sp>
    </p:spTree>
    <p:extLst>
      <p:ext uri="{BB962C8B-B14F-4D97-AF65-F5344CB8AC3E}">
        <p14:creationId xmlns:p14="http://schemas.microsoft.com/office/powerpoint/2010/main" val="5266715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46F0AFE-5869-493B-8317-7D218826EAD7}" type="slidenum">
              <a:t>‹#›</a:t>
            </a:fld>
            <a:endParaRPr lang="zxx-none"/>
          </a:p>
        </p:txBody>
      </p:sp>
    </p:spTree>
    <p:extLst>
      <p:ext uri="{BB962C8B-B14F-4D97-AF65-F5344CB8AC3E}">
        <p14:creationId xmlns:p14="http://schemas.microsoft.com/office/powerpoint/2010/main" val="4542279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DACDAE2-552D-4B23-BD62-62CCC969DF54}" type="slidenum">
              <a:t>‹#›</a:t>
            </a:fld>
            <a:endParaRPr lang="zxx-none"/>
          </a:p>
        </p:txBody>
      </p:sp>
    </p:spTree>
    <p:extLst>
      <p:ext uri="{BB962C8B-B14F-4D97-AF65-F5344CB8AC3E}">
        <p14:creationId xmlns:p14="http://schemas.microsoft.com/office/powerpoint/2010/main" val="2226867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BD03626-8120-4D77-9B2A-FE29DD867403}" type="slidenum">
              <a:t>‹#›</a:t>
            </a:fld>
            <a:endParaRPr lang="zxx-none"/>
          </a:p>
        </p:txBody>
      </p:sp>
    </p:spTree>
    <p:extLst>
      <p:ext uri="{BB962C8B-B14F-4D97-AF65-F5344CB8AC3E}">
        <p14:creationId xmlns:p14="http://schemas.microsoft.com/office/powerpoint/2010/main" val="20118694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9AC96AE-CE8F-436C-9388-B4793993F52F}" type="slidenum">
              <a:t>‹#›</a:t>
            </a:fld>
            <a:endParaRPr lang="zxx-none"/>
          </a:p>
        </p:txBody>
      </p:sp>
    </p:spTree>
    <p:extLst>
      <p:ext uri="{BB962C8B-B14F-4D97-AF65-F5344CB8AC3E}">
        <p14:creationId xmlns:p14="http://schemas.microsoft.com/office/powerpoint/2010/main" val="4274809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0CB2468-53F2-44DF-A7E9-DEFABCA3B816}" type="slidenum">
              <a:t>‹#›</a:t>
            </a:fld>
            <a:endParaRPr lang="zxx-none"/>
          </a:p>
        </p:txBody>
      </p:sp>
    </p:spTree>
    <p:extLst>
      <p:ext uri="{BB962C8B-B14F-4D97-AF65-F5344CB8AC3E}">
        <p14:creationId xmlns:p14="http://schemas.microsoft.com/office/powerpoint/2010/main" val="23311377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17BF2A9-F81B-4836-9BB1-75C5BFA1BAA8}" type="slidenum">
              <a:t>‹#›</a:t>
            </a:fld>
            <a:endParaRPr lang="zxx-none"/>
          </a:p>
        </p:txBody>
      </p:sp>
    </p:spTree>
    <p:extLst>
      <p:ext uri="{BB962C8B-B14F-4D97-AF65-F5344CB8AC3E}">
        <p14:creationId xmlns:p14="http://schemas.microsoft.com/office/powerpoint/2010/main" val="2375879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zxx-none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989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zxx-none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lvl="0" rtl="0" hangingPunct="0">
              <a:buNone/>
              <a:tabLst/>
              <a:defRPr lang="zx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zxx-non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lvl="0" algn="ctr" rtl="0" hangingPunct="0">
              <a:buNone/>
              <a:tabLst/>
              <a:defRPr lang="zx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zxx-non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lvl="0" algn="r" rtl="0" hangingPunct="0">
              <a:buNone/>
              <a:tabLst/>
              <a:defRPr lang="zx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fld id="{889D47D5-9A2D-4391-A885-49E6DE44BBD5}" type="slidenum">
              <a:t>‹#›</a:t>
            </a:fld>
            <a:endParaRPr lang="zx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rtl="0" hangingPunct="0">
        <a:tabLst/>
        <a:defRPr lang="zxx-none" sz="4400" b="0" i="0" u="none" strike="noStrike" kern="1200">
          <a:ln>
            <a:noFill/>
          </a:ln>
          <a:latin typeface="Arial" pitchFamily="18"/>
          <a:cs typeface="Tahoma" pitchFamily="2"/>
        </a:defRPr>
      </a:lvl1pPr>
    </p:titleStyle>
    <p:bodyStyle>
      <a:lvl1pPr rtl="0" hangingPunct="0">
        <a:spcBef>
          <a:spcPts val="0"/>
        </a:spcBef>
        <a:spcAft>
          <a:spcPts val="1417"/>
        </a:spcAft>
        <a:tabLst/>
        <a:defRPr lang="zxx-none" sz="2400" b="0" i="0" u="none" strike="noStrike" kern="1200">
          <a:ln>
            <a:noFill/>
          </a:ln>
          <a:latin typeface="Arial" pitchFamily="18"/>
          <a:cs typeface="Tahoma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13">
            <a:lum/>
            <a:alphaModFix/>
          </a:blip>
          <a:srcRect/>
          <a:stretch>
            <a:fillRect/>
          </a:stretch>
        </p:blipFill>
        <p:spPr>
          <a:xfrm>
            <a:off x="0" y="0"/>
            <a:ext cx="10080000" cy="75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Placeholder 2"/>
          <p:cNvSpPr txBox="1">
            <a:spLocks noGrp="1"/>
          </p:cNvSpPr>
          <p:nvPr>
            <p:ph type="title"/>
          </p:nvPr>
        </p:nvSpPr>
        <p:spPr>
          <a:xfrm>
            <a:off x="740879" y="699480"/>
            <a:ext cx="860796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de-DE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1"/>
          </p:nvPr>
        </p:nvSpPr>
        <p:spPr>
          <a:xfrm>
            <a:off x="822600" y="2137680"/>
            <a:ext cx="8418240" cy="47627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rtl="0" hangingPunct="0">
        <a:tabLst/>
        <a:defRPr lang="de-DE" sz="2400" b="1" i="1" u="none" strike="noStrike">
          <a:ln>
            <a:noFill/>
          </a:ln>
          <a:solidFill>
            <a:srgbClr val="99284C"/>
          </a:solidFill>
          <a:latin typeface="Albany" pitchFamily="34"/>
          <a:cs typeface="Tahoma" pitchFamily="2"/>
        </a:defRPr>
      </a:lvl1pPr>
    </p:titleStyle>
    <p:bodyStyle>
      <a:lvl1pPr marL="0" marR="0" indent="0" algn="l" rtl="0" hangingPunct="0">
        <a:spcBef>
          <a:spcPts val="0"/>
        </a:spcBef>
        <a:spcAft>
          <a:spcPts val="0"/>
        </a:spcAft>
        <a:tabLst/>
        <a:defRPr lang="de-DE" sz="2400" b="0" i="0" u="none" strike="noStrike">
          <a:ln>
            <a:noFill/>
          </a:ln>
          <a:solidFill>
            <a:srgbClr val="333333"/>
          </a:solidFill>
          <a:latin typeface="Albany" pitchFamily="34"/>
          <a:cs typeface="Tahoma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m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694520" y="1768680"/>
            <a:ext cx="6689879" cy="4989240"/>
          </a:xfrm>
        </p:spPr>
      </p:pic>
      <p:sp>
        <p:nvSpPr>
          <p:cNvPr id="3" name="Title 2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/>
          <a:p>
            <a:pPr lvl="0"/>
            <a:r>
              <a:rPr lang="uk-UA" sz="1400" b="0" i="0" kern="1200">
                <a:latin typeface="Arial" pitchFamily="18"/>
              </a:rPr>
              <a:t>Вибірковий компонент освітньо-професійної програми «Середня освіта (математика)» за спеціальністю: 014.04 Середня освіта (математика)</a:t>
            </a:r>
            <a:br>
              <a:rPr lang="uk-UA" sz="1400" b="0" i="0" kern="1200">
                <a:latin typeface="Arial" pitchFamily="18"/>
              </a:rPr>
            </a:br>
            <a:r>
              <a:rPr lang="de-DE" sz="2800" b="0" i="0" kern="1200">
                <a:latin typeface="Arial" pitchFamily="18"/>
              </a:rPr>
              <a:t>Інноваційні педагогічні технології навчання у закладах вищої освіти</a:t>
            </a:r>
          </a:p>
        </p:txBody>
      </p:sp>
      <p:sp>
        <p:nvSpPr>
          <p:cNvPr id="4" name="Subtitle 3"/>
          <p:cNvSpPr txBox="1">
            <a:spLocks noGrp="1"/>
          </p:cNvSpPr>
          <p:nvPr>
            <p:ph type="subTitle" idx="4294967295"/>
          </p:nvPr>
        </p:nvSpPr>
        <p:spPr>
          <a:xfrm>
            <a:off x="503999" y="1769040"/>
            <a:ext cx="9071640" cy="4989240"/>
          </a:xfrm>
        </p:spPr>
        <p:txBody>
          <a:bodyPr anchor="ctr"/>
          <a:lstStyle/>
          <a:p>
            <a:pPr lvl="0" algn="ctr"/>
            <a:r>
              <a:rPr lang="de-DE">
                <a:solidFill>
                  <a:srgbClr val="99284C"/>
                </a:solidFill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3999" y="301320"/>
            <a:ext cx="9071640" cy="1262160"/>
          </a:xfrm>
        </p:spPr>
        <p:txBody>
          <a:bodyPr/>
          <a:lstStyle/>
          <a:p>
            <a:pPr marL="285840" lvl="0" indent="450359"/>
            <a:r>
              <a:rPr lang="de-DE"/>
              <a:t>Якісна освіта є пріоритетом будь-якої держави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1260000" y="1769040"/>
            <a:ext cx="7380000" cy="4170960"/>
          </a:xfrm>
        </p:spPr>
        <p:txBody>
          <a:bodyPr/>
          <a:lstStyle/>
          <a:p>
            <a:pPr marL="285840" lvl="0" indent="450359" algn="just"/>
            <a:r>
              <a:rPr lang="de-DE"/>
              <a:t> Сучасне інформаційне суспільство потребує:</a:t>
            </a:r>
          </a:p>
          <a:p>
            <a:pPr marL="285840" lvl="0" indent="450359" algn="just"/>
            <a:r>
              <a:rPr lang="de-DE" sz="1400">
                <a:latin typeface="Symbol" pitchFamily="18"/>
              </a:rPr>
              <a:t></a:t>
            </a:r>
            <a:r>
              <a:rPr lang="de-DE" sz="700"/>
              <a:t>                  </a:t>
            </a:r>
            <a:r>
              <a:rPr lang="de-DE" sz="2200"/>
              <a:t>фахівців, здатних до ефективного застосування ІКТ у власній професійній діяльності;</a:t>
            </a:r>
          </a:p>
          <a:p>
            <a:pPr marL="285840" lvl="0" indent="450359" algn="just"/>
            <a:r>
              <a:rPr lang="de-DE" sz="2200">
                <a:latin typeface="Symbol" pitchFamily="18"/>
              </a:rPr>
              <a:t></a:t>
            </a:r>
            <a:r>
              <a:rPr lang="de-DE" sz="2200"/>
              <a:t>                  розвитку кожної особистості у площині формування власної життєвої траєкторії;</a:t>
            </a:r>
          </a:p>
          <a:p>
            <a:pPr marL="285840" lvl="0" indent="450359" algn="just"/>
            <a:r>
              <a:rPr lang="de-DE" sz="2200">
                <a:latin typeface="Symbol" pitchFamily="18"/>
              </a:rPr>
              <a:t></a:t>
            </a:r>
            <a:r>
              <a:rPr lang="de-DE" sz="2200"/>
              <a:t>                  відстеження та керування динамікою прогресу у сфері навчання, професійної чи соціальної самореалізації;</a:t>
            </a:r>
          </a:p>
          <a:p>
            <a:pPr marL="285840" lvl="0" indent="450359" algn="just"/>
            <a:r>
              <a:rPr lang="de-DE" sz="2200">
                <a:latin typeface="Symbol" pitchFamily="18"/>
              </a:rPr>
              <a:t></a:t>
            </a:r>
            <a:r>
              <a:rPr lang="de-DE" sz="2200"/>
              <a:t>                  соціально активних громадян, які об’єднуються у спільноти, впливають на власне життя та життя держави.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/>
          <a:p>
            <a:pPr lvl="0"/>
            <a:r>
              <a:rPr lang="de-DE"/>
              <a:t>А ВАМ ВІДОМО????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4294967295"/>
          </p:nvPr>
        </p:nvSpPr>
        <p:spPr>
          <a:xfrm>
            <a:off x="503999" y="1769040"/>
            <a:ext cx="9071640" cy="4989240"/>
          </a:xfrm>
        </p:spPr>
        <p:txBody>
          <a:bodyPr anchor="ctr"/>
          <a:lstStyle/>
          <a:p>
            <a:pPr lvl="0" algn="ctr"/>
            <a:r>
              <a:rPr lang="de-DE">
                <a:solidFill>
                  <a:srgbClr val="99284C"/>
                </a:solidFill>
              </a:rPr>
              <a:t> </a:t>
            </a:r>
          </a:p>
        </p:txBody>
      </p:sp>
      <p:pic>
        <p:nvPicPr>
          <p:cNvPr id="4" name="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900000" y="2160000"/>
            <a:ext cx="8100000" cy="468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de-DE"/>
              <a:t>А ЦЕ ЦІКАВО!!!!!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4294967295"/>
          </p:nvPr>
        </p:nvSpPr>
        <p:spPr/>
        <p:txBody>
          <a:bodyPr anchor="ctr"/>
          <a:lstStyle/>
          <a:p>
            <a:pPr algn="ctr"/>
            <a:endParaRPr lang="de-DE">
              <a:solidFill>
                <a:srgbClr val="99284C"/>
              </a:solidFill>
            </a:endParaRPr>
          </a:p>
        </p:txBody>
      </p:sp>
      <p:pic>
        <p:nvPicPr>
          <p:cNvPr id="4" name="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980000" y="1980000"/>
            <a:ext cx="6048000" cy="45716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de-DE"/>
              <a:t>ОБЕРИ ДЛЯ СЕБЕ ЦЕЙ КУРС!!!!</a:t>
            </a:r>
            <a:br>
              <a:rPr lang="de-DE"/>
            </a:br>
            <a:r>
              <a:rPr lang="de-DE"/>
              <a:t>ОБИРАЙ УСПІШНІСТЬ!!!!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822600" y="2137680"/>
            <a:ext cx="2710080" cy="2271600"/>
          </a:xfrm>
        </p:spPr>
        <p:txBody>
          <a:bodyPr/>
          <a:lstStyle/>
          <a:p>
            <a:pPr lvl="0">
              <a:buClr>
                <a:srgbClr val="99284C"/>
              </a:buClr>
              <a:buSzPct val="75000"/>
              <a:buFont typeface="StarSymbol" pitchFamily="2"/>
              <a:buChar char=""/>
            </a:pPr>
            <a:r>
              <a:rPr lang="de-DE" sz="1800" b="1"/>
              <a:t>ТИ ДІЗНАЄШСЯ:</a:t>
            </a:r>
          </a:p>
          <a:p>
            <a:pPr lvl="0">
              <a:buClr>
                <a:srgbClr val="99284C"/>
              </a:buClr>
              <a:buSzPct val="75000"/>
              <a:buFont typeface="StarSymbol" pitchFamily="2"/>
              <a:buChar char=""/>
            </a:pPr>
            <a:r>
              <a:rPr lang="de-DE" sz="1400" b="1"/>
              <a:t>ПРО ІННОВАЦІЙНІСТЬ В ОСВІТІ</a:t>
            </a:r>
          </a:p>
          <a:p>
            <a:pPr lvl="0">
              <a:buClr>
                <a:srgbClr val="99284C"/>
              </a:buClr>
              <a:buSzPct val="75000"/>
              <a:buFont typeface="StarSymbol" pitchFamily="2"/>
              <a:buChar char=""/>
            </a:pPr>
            <a:r>
              <a:rPr lang="de-DE" sz="1400" b="1"/>
              <a:t>ПРО ТЕХНОЛОГІЧНІСТЬ ОСВІТНЬОГО ПРОЦЕСУ</a:t>
            </a:r>
          </a:p>
          <a:p>
            <a:pPr lvl="0">
              <a:buClr>
                <a:srgbClr val="99284C"/>
              </a:buClr>
              <a:buSzPct val="75000"/>
              <a:buFont typeface="StarSymbol" pitchFamily="2"/>
              <a:buChar char=""/>
            </a:pPr>
            <a:r>
              <a:rPr lang="de-DE" sz="1400" b="1"/>
              <a:t>ПРО ПСИХОЛОГІЧНІ ОСНОВИ ТЕХНОЛОГІЧНОСТИ НАВЧАННЯ ТОЩО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4294967295"/>
          </p:nvPr>
        </p:nvSpPr>
        <p:spPr>
          <a:xfrm>
            <a:off x="3668400" y="2137680"/>
            <a:ext cx="2710080" cy="2271600"/>
          </a:xfrm>
        </p:spPr>
        <p:txBody>
          <a:bodyPr/>
          <a:lstStyle/>
          <a:p>
            <a:pPr lvl="0">
              <a:buClr>
                <a:srgbClr val="99284C"/>
              </a:buClr>
              <a:buSzPct val="75000"/>
              <a:buFont typeface="StarSymbol" pitchFamily="2"/>
              <a:buChar char=""/>
            </a:pPr>
            <a:r>
              <a:rPr lang="de-DE" sz="1400" b="1"/>
              <a:t> 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4294967295"/>
          </p:nvPr>
        </p:nvSpPr>
        <p:spPr>
          <a:xfrm>
            <a:off x="6514200" y="2137680"/>
            <a:ext cx="2710080" cy="2271600"/>
          </a:xfrm>
        </p:spPr>
        <p:txBody>
          <a:bodyPr/>
          <a:lstStyle/>
          <a:p>
            <a:pPr lvl="0">
              <a:buClr>
                <a:srgbClr val="99284C"/>
              </a:buClr>
              <a:buSzPct val="75000"/>
              <a:buFont typeface="StarSymbol" pitchFamily="2"/>
              <a:buChar char=""/>
            </a:pPr>
            <a:r>
              <a:rPr lang="de-DE" sz="1800" b="1"/>
              <a:t>ТИ НАВЧИШСЯ</a:t>
            </a:r>
          </a:p>
          <a:p>
            <a:pPr lvl="0">
              <a:buClr>
                <a:srgbClr val="99284C"/>
              </a:buClr>
              <a:buSzPct val="75000"/>
              <a:buFont typeface="StarSymbol" pitchFamily="2"/>
              <a:buChar char=""/>
            </a:pPr>
            <a:r>
              <a:rPr lang="de-DE" sz="1400" b="1"/>
              <a:t>ЗАСТОСОВУВАТИ ПЕДАГОГІЧНІ ТЕХНОЛОГІЇ У ПРАКТИКУ МАЙБУТНЬОЇ ДІЯЛЬНОСТІ</a:t>
            </a:r>
          </a:p>
          <a:p>
            <a:pPr lvl="0">
              <a:buClr>
                <a:srgbClr val="99284C"/>
              </a:buClr>
              <a:buSzPct val="75000"/>
              <a:buFont typeface="StarSymbol" pitchFamily="2"/>
              <a:buChar char=""/>
            </a:pPr>
            <a:r>
              <a:rPr lang="de-DE" sz="1400" b="1"/>
              <a:t>ПРАЦЮВАТИ В КОМАНДІ</a:t>
            </a:r>
          </a:p>
          <a:p>
            <a:pPr lvl="0">
              <a:buClr>
                <a:srgbClr val="99284C"/>
              </a:buClr>
              <a:buSzPct val="75000"/>
              <a:buFont typeface="StarSymbol" pitchFamily="2"/>
              <a:buChar char=""/>
            </a:pPr>
            <a:endParaRPr lang="de-DE" sz="1400" b="1"/>
          </a:p>
        </p:txBody>
      </p:sp>
      <p:sp>
        <p:nvSpPr>
          <p:cNvPr id="6" name="Text Placeholder 5"/>
          <p:cNvSpPr txBox="1">
            <a:spLocks noGrp="1"/>
          </p:cNvSpPr>
          <p:nvPr>
            <p:ph type="body" idx="4294967295"/>
          </p:nvPr>
        </p:nvSpPr>
        <p:spPr>
          <a:xfrm>
            <a:off x="6514200" y="4625280"/>
            <a:ext cx="2710080" cy="2271600"/>
          </a:xfrm>
        </p:spPr>
        <p:txBody>
          <a:bodyPr/>
          <a:lstStyle/>
          <a:p>
            <a:pPr lvl="0">
              <a:buClr>
                <a:srgbClr val="99284C"/>
              </a:buClr>
              <a:buSzPct val="75000"/>
              <a:buFont typeface="StarSymbol" pitchFamily="2"/>
              <a:buChar char=""/>
            </a:pPr>
            <a:r>
              <a:rPr lang="de-DE"/>
              <a:t> </a:t>
            </a:r>
          </a:p>
        </p:txBody>
      </p:sp>
      <p:sp>
        <p:nvSpPr>
          <p:cNvPr id="7" name="Text Placeholder 6"/>
          <p:cNvSpPr txBox="1">
            <a:spLocks noGrp="1"/>
          </p:cNvSpPr>
          <p:nvPr>
            <p:ph type="body" idx="4294967295"/>
          </p:nvPr>
        </p:nvSpPr>
        <p:spPr>
          <a:xfrm>
            <a:off x="3668400" y="4625280"/>
            <a:ext cx="2710080" cy="2271600"/>
          </a:xfrm>
        </p:spPr>
        <p:txBody>
          <a:bodyPr/>
          <a:lstStyle/>
          <a:p>
            <a:pPr lvl="0">
              <a:buClr>
                <a:srgbClr val="99284C"/>
              </a:buClr>
              <a:buSzPct val="75000"/>
              <a:buFont typeface="StarSymbol" pitchFamily="2"/>
              <a:buChar char=""/>
            </a:pPr>
            <a:r>
              <a:rPr lang="de-DE" sz="1800" b="1"/>
              <a:t>ТИ ВІДКРИЄШЬ ЯКОСТІ:</a:t>
            </a:r>
          </a:p>
          <a:p>
            <a:pPr lvl="0">
              <a:buClr>
                <a:srgbClr val="99284C"/>
              </a:buClr>
              <a:buSzPct val="75000"/>
              <a:buFont typeface="StarSymbol" pitchFamily="2"/>
              <a:buChar char=""/>
            </a:pPr>
            <a:r>
              <a:rPr lang="de-DE" sz="1400"/>
              <a:t>ДОСЛІДНИКА</a:t>
            </a:r>
          </a:p>
          <a:p>
            <a:pPr lvl="0">
              <a:buClr>
                <a:srgbClr val="99284C"/>
              </a:buClr>
              <a:buSzPct val="75000"/>
              <a:buFont typeface="StarSymbol" pitchFamily="2"/>
              <a:buChar char=""/>
            </a:pPr>
            <a:r>
              <a:rPr lang="de-DE" sz="1400"/>
              <a:t>МЕНЕДЖЕРА</a:t>
            </a:r>
          </a:p>
          <a:p>
            <a:pPr lvl="0">
              <a:buClr>
                <a:srgbClr val="99284C"/>
              </a:buClr>
              <a:buSzPct val="75000"/>
              <a:buFont typeface="StarSymbol" pitchFamily="2"/>
              <a:buChar char=""/>
            </a:pPr>
            <a:r>
              <a:rPr lang="de-DE" sz="1400"/>
              <a:t>ПРОГНОЗУВАННЯ РЕЗУЛЬТАТІВ</a:t>
            </a:r>
          </a:p>
          <a:p>
            <a:pPr lvl="0">
              <a:buClr>
                <a:srgbClr val="99284C"/>
              </a:buClr>
              <a:buSzPct val="75000"/>
              <a:buFont typeface="StarSymbol" pitchFamily="2"/>
              <a:buChar char=""/>
            </a:pPr>
            <a:r>
              <a:rPr lang="de-DE" sz="1400"/>
              <a:t>ЗДАТНІСТЬ ДО ДІАЛОГУ</a:t>
            </a:r>
          </a:p>
          <a:p>
            <a:pPr lvl="0">
              <a:buClr>
                <a:srgbClr val="99284C"/>
              </a:buClr>
              <a:buSzPct val="75000"/>
              <a:buFont typeface="StarSymbol" pitchFamily="2"/>
              <a:buChar char=""/>
            </a:pPr>
            <a:r>
              <a:rPr lang="de-DE" sz="1400"/>
              <a:t>СИСТЕМНОГО МИСЛЕННЯ ТОЩО</a:t>
            </a:r>
          </a:p>
        </p:txBody>
      </p:sp>
      <p:sp>
        <p:nvSpPr>
          <p:cNvPr id="8" name="Text Placeholder 7"/>
          <p:cNvSpPr txBox="1">
            <a:spLocks noGrp="1"/>
          </p:cNvSpPr>
          <p:nvPr>
            <p:ph type="body" idx="4294967295"/>
          </p:nvPr>
        </p:nvSpPr>
        <p:spPr>
          <a:xfrm>
            <a:off x="822600" y="4625280"/>
            <a:ext cx="2710080" cy="2271600"/>
          </a:xfrm>
        </p:spPr>
        <p:txBody>
          <a:bodyPr/>
          <a:lstStyle/>
          <a:p>
            <a:pPr lvl="0">
              <a:buClr>
                <a:srgbClr val="99284C"/>
              </a:buClr>
              <a:buSzPct val="75000"/>
              <a:buFont typeface="StarSymbol" pitchFamily="2"/>
              <a:buChar char=""/>
            </a:pPr>
            <a:r>
              <a:rPr lang="de-DE"/>
              <a:t> </a:t>
            </a:r>
          </a:p>
        </p:txBody>
      </p:sp>
      <p:pic>
        <p:nvPicPr>
          <p:cNvPr id="9" name="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3794040" y="2340000"/>
            <a:ext cx="2542680" cy="20091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de-DE"/>
              <a:t>    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4294967295"/>
          </p:nvPr>
        </p:nvSpPr>
        <p:spPr/>
        <p:txBody>
          <a:bodyPr anchor="ctr"/>
          <a:lstStyle/>
          <a:p>
            <a:pPr lvl="0" algn="ctr"/>
            <a:r>
              <a:rPr lang="de-DE">
                <a:solidFill>
                  <a:srgbClr val="99284C"/>
                </a:solidFill>
              </a:rPr>
              <a:t> </a:t>
            </a:r>
          </a:p>
        </p:txBody>
      </p:sp>
      <p:pic>
        <p:nvPicPr>
          <p:cNvPr id="4" name="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080000" y="1260000"/>
            <a:ext cx="7920000" cy="558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 txBox="1">
            <a:spLocks noGrp="1"/>
          </p:cNvSpPr>
          <p:nvPr>
            <p:ph type="subTitle" idx="4294967295"/>
          </p:nvPr>
        </p:nvSpPr>
        <p:spPr>
          <a:xfrm>
            <a:off x="740879" y="699480"/>
            <a:ext cx="8607960" cy="6200640"/>
          </a:xfrm>
        </p:spPr>
        <p:txBody>
          <a:bodyPr anchor="ctr"/>
          <a:lstStyle/>
          <a:p>
            <a:pPr lvl="0" algn="ctr"/>
            <a:r>
              <a:rPr lang="de-DE" sz="4400">
                <a:solidFill>
                  <a:srgbClr val="99284C"/>
                </a:solidFill>
              </a:rPr>
              <a:t>Дякую за увагу!!!!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rs-novelty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248</Words>
  <Application>Microsoft Office PowerPoint</Application>
  <PresentationFormat>Widescreen</PresentationFormat>
  <Paragraphs>38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8" baseType="lpstr">
      <vt:lpstr>Albany</vt:lpstr>
      <vt:lpstr>Andale Sans UI</vt:lpstr>
      <vt:lpstr>Arial</vt:lpstr>
      <vt:lpstr>Calibri</vt:lpstr>
      <vt:lpstr>StarSymbol</vt:lpstr>
      <vt:lpstr>Symbol</vt:lpstr>
      <vt:lpstr>Tahoma</vt:lpstr>
      <vt:lpstr>Thorndale</vt:lpstr>
      <vt:lpstr>Times New Roman</vt:lpstr>
      <vt:lpstr>Default</vt:lpstr>
      <vt:lpstr>prs-novelty</vt:lpstr>
      <vt:lpstr>Вибірковий компонент освітньо-професійної програми «Середня освіта (математика)» за спеціальністю: 014.04 Середня освіта (математика) Інноваційні педагогічні технології навчання у закладах вищої освіти</vt:lpstr>
      <vt:lpstr>Якісна освіта є пріоритетом будь-якої держави</vt:lpstr>
      <vt:lpstr>А ВАМ ВІДОМО????</vt:lpstr>
      <vt:lpstr>А ЦЕ ЦІКАВО!!!!!</vt:lpstr>
      <vt:lpstr>ОБЕРИ ДЛЯ СЕБЕ ЦЕЙ КУРС!!!! ОБИРАЙ УСПІШНІСТЬ!!!!</vt:lpstr>
      <vt:lpstr>  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Вибірковий компонент освітньо-професійної програми «Середня освіта (математика)» за спеціальністю: 014.04 Середня освіта (математика) Інноваційні педагогічні технології навчання у закладах вищої освіти</dc:title>
  <cp:lastModifiedBy>word</cp:lastModifiedBy>
  <cp:revision>5</cp:revision>
  <dcterms:created xsi:type="dcterms:W3CDTF">2009-04-16T11:32:32Z</dcterms:created>
  <dcterms:modified xsi:type="dcterms:W3CDTF">2020-08-12T09:12:31Z</dcterms:modified>
</cp:coreProperties>
</file>